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8.xml"/>
  <Override ContentType="application/vnd.openxmlformats-officedocument.presentationml.comments+xml" PartName="/ppt/comments/comment10.xml"/>
  <Override ContentType="application/vnd.openxmlformats-officedocument.presentationml.comments+xml" PartName="/ppt/comments/comment23.xml"/>
  <Override ContentType="application/vnd.openxmlformats-officedocument.presentationml.comments+xml" PartName="/ppt/comments/comment6.xml"/>
  <Override ContentType="application/vnd.openxmlformats-officedocument.presentationml.comments+xml" PartName="/ppt/comments/comment31.xml"/>
  <Override ContentType="application/vnd.openxmlformats-officedocument.presentationml.comments+xml" PartName="/ppt/comments/comment19.xml"/>
  <Override ContentType="application/vnd.openxmlformats-officedocument.presentationml.comments+xml" PartName="/ppt/comments/comment32.xml"/>
  <Override ContentType="application/vnd.openxmlformats-officedocument.presentationml.comments+xml" PartName="/ppt/comments/comment24.xml"/>
  <Override ContentType="application/vnd.openxmlformats-officedocument.presentationml.comments+xml" PartName="/ppt/comments/comment15.xml"/>
  <Override ContentType="application/vnd.openxmlformats-officedocument.presentationml.comments+xml" PartName="/ppt/comments/comment2.xml"/>
  <Override ContentType="application/vnd.openxmlformats-officedocument.presentationml.comments+xml" PartName="/ppt/comments/comment22.xml"/>
  <Override ContentType="application/vnd.openxmlformats-officedocument.presentationml.comments+xml" PartName="/ppt/comments/comment7.xml"/>
  <Override ContentType="application/vnd.openxmlformats-officedocument.presentationml.comments+xml" PartName="/ppt/comments/comment18.xml"/>
  <Override ContentType="application/vnd.openxmlformats-officedocument.presentationml.comments+xml" PartName="/ppt/comments/comment14.xml"/>
  <Override ContentType="application/vnd.openxmlformats-officedocument.presentationml.comments+xml" PartName="/ppt/comments/comment27.xml"/>
  <Override ContentType="application/vnd.openxmlformats-officedocument.presentationml.comments+xml" PartName="/ppt/comments/comment17.xml"/>
  <Override ContentType="application/vnd.openxmlformats-officedocument.presentationml.comments+xml" PartName="/ppt/comments/comment8.xml"/>
  <Override ContentType="application/vnd.openxmlformats-officedocument.presentationml.comments+xml" PartName="/ppt/comments/comment21.xml"/>
  <Override ContentType="application/vnd.openxmlformats-officedocument.presentationml.comments+xml" PartName="/ppt/comments/comment34.xml"/>
  <Override ContentType="application/vnd.openxmlformats-officedocument.presentationml.comments+xml" PartName="/ppt/comments/comment20.xml"/>
  <Override ContentType="application/vnd.openxmlformats-officedocument.presentationml.comments+xml" PartName="/ppt/comments/comment3.xml"/>
  <Override ContentType="application/vnd.openxmlformats-officedocument.presentationml.comments+xml" PartName="/ppt/comments/comment26.xml"/>
  <Override ContentType="application/vnd.openxmlformats-officedocument.presentationml.comments+xml" PartName="/ppt/comments/comment13.xml"/>
  <Override ContentType="application/vnd.openxmlformats-officedocument.presentationml.comments+xml" PartName="/ppt/comments/comment16.xml"/>
  <Override ContentType="application/vnd.openxmlformats-officedocument.presentationml.comments+xml" PartName="/ppt/comments/comment11.xml"/>
  <Override ContentType="application/vnd.openxmlformats-officedocument.presentationml.comments+xml" PartName="/ppt/comments/comment5.xml"/>
  <Override ContentType="application/vnd.openxmlformats-officedocument.presentationml.comments+xml" PartName="/ppt/comments/comment30.xml"/>
  <Override ContentType="application/vnd.openxmlformats-officedocument.presentationml.comments+xml" PartName="/ppt/comments/comment33.xml"/>
  <Override ContentType="application/vnd.openxmlformats-officedocument.presentationml.comments+xml" PartName="/ppt/comments/comment4.xml"/>
  <Override ContentType="application/vnd.openxmlformats-officedocument.presentationml.comments+xml" PartName="/ppt/comments/comment9.xml"/>
  <Override ContentType="application/vnd.openxmlformats-officedocument.presentationml.comments+xml" PartName="/ppt/comments/comment25.xml"/>
  <Override ContentType="application/vnd.openxmlformats-officedocument.presentationml.comments+xml" PartName="/ppt/comments/comment12.xml"/>
  <Override ContentType="application/vnd.openxmlformats-officedocument.presentationml.comments+xml" PartName="/ppt/comments/comment29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y="5143500" cx="9144000"/>
  <p:notesSz cx="6858000" cy="9144000"/>
  <p:embeddedFontLst>
    <p:embeddedFont>
      <p:font typeface="Proxima Nova"/>
      <p:regular r:id="rId55"/>
      <p:bold r:id="rId56"/>
      <p:italic r:id="rId57"/>
      <p:boldItalic r:id="rId58"/>
    </p:embeddedFont>
    <p:embeddedFont>
      <p:font typeface="PT Sans Narrow"/>
      <p:regular r:id="rId59"/>
      <p:bold r:id="rId60"/>
    </p:embeddedFont>
    <p:embeddedFont>
      <p:font typeface="Alfa Slab One"/>
      <p:regular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3" name="Alec Motazedi"/>
  <p:cmAuthor clrIdx="1" id="1" initials="" lastIdx="6" name="Ian Schneier"/>
  <p:cmAuthor clrIdx="2" id="2" initials="" lastIdx="6" name="Jingwen Luo"/>
  <p:cmAuthor clrIdx="3" id="3" initials="" lastIdx="5" name="Weikang Zhang"/>
  <p:cmAuthor clrIdx="4" id="4" initials="" lastIdx="5" name="Xucheng You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38FA718-FB51-44EE-B769-B66084A0C30C}">
  <a:tblStyle styleId="{238FA718-FB51-44EE-B769-B66084A0C3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989F91C-4FFB-46D7-97A8-0B086D33697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3E9C3597-A1C7-40DA-8E20-6C84F4098E1E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1" Type="http://schemas.openxmlformats.org/officeDocument/2006/relationships/font" Target="fonts/AlfaSlabOne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PTSansNarrow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ProximaNova-regular.fntdata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ProximaNova-italic.fntdata"/><Relationship Id="rId12" Type="http://schemas.openxmlformats.org/officeDocument/2006/relationships/slide" Target="slides/slide6.xml"/><Relationship Id="rId56" Type="http://schemas.openxmlformats.org/officeDocument/2006/relationships/font" Target="fonts/ProximaNova-bold.fntdata"/><Relationship Id="rId15" Type="http://schemas.openxmlformats.org/officeDocument/2006/relationships/slide" Target="slides/slide9.xml"/><Relationship Id="rId59" Type="http://schemas.openxmlformats.org/officeDocument/2006/relationships/font" Target="fonts/PTSansNarrow-regular.fntdata"/><Relationship Id="rId14" Type="http://schemas.openxmlformats.org/officeDocument/2006/relationships/slide" Target="slides/slide8.xml"/><Relationship Id="rId58" Type="http://schemas.openxmlformats.org/officeDocument/2006/relationships/font" Target="fonts/ProximaNova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7-10-22T18:17:08.819">
    <p:pos x="6000" y="0"/>
    <p:text>Alec</p:text>
  </p:cm>
</p:cmLst>
</file>

<file path=ppt/comments/comment1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4" dt="2017-10-22T18:20:11.735">
    <p:pos x="6000" y="0"/>
    <p:text>Ian</p:text>
  </p:cm>
</p:cmLst>
</file>

<file path=ppt/comments/comment1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2" idx="1" dt="2017-10-22T18:19:29.733">
    <p:pos x="6000" y="0"/>
    <p:text>Weikang</p:text>
  </p:cm>
</p:cmLst>
</file>

<file path=ppt/comments/comment1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2" idx="2" dt="2017-10-22T18:19:18.684">
    <p:pos x="6000" y="0"/>
    <p:text>Weikang</p:text>
  </p:cm>
</p:cmLst>
</file>

<file path=ppt/comments/comment1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3" idx="1" dt="2017-10-22T18:17:19.153">
    <p:pos x="6000" y="0"/>
    <p:text>Regina</p:text>
  </p:cm>
</p:cmLst>
</file>

<file path=ppt/comments/comment1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3" idx="2" dt="2017-10-22T18:17:28.899">
    <p:pos x="6000" y="0"/>
    <p:text>Regina</p:text>
  </p:cm>
</p:cmLst>
</file>

<file path=ppt/comments/comment1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4" idx="1" dt="2017-10-22T16:49:56.564">
    <p:pos x="6000" y="0"/>
    <p:text>Cheng</p:text>
  </p:cm>
</p:cmLst>
</file>

<file path=ppt/comments/comment1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5" dt="2017-10-22T18:16:05.587">
    <p:pos x="6000" y="0"/>
    <p:text>Ian</p:text>
  </p:cm>
</p:cmLst>
</file>

<file path=ppt/comments/comment1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6" dt="2017-10-22T18:16:15.654">
    <p:pos x="6000" y="0"/>
    <p:text>Ian</p:text>
  </p:cm>
</p:cmLst>
</file>

<file path=ppt/comments/comment1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7" dt="2017-10-24T04:45:02.422">
    <p:pos x="6000" y="0"/>
    <p:text>Alec</p:text>
  </p:cm>
</p:cmLst>
</file>

<file path=ppt/comments/comment1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4" idx="2" dt="2017-10-22T18:03:39.569">
    <p:pos x="6000" y="0"/>
    <p:text>Cheng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1" dt="2017-10-22T18:17:20.192">
    <p:pos x="6000" y="0"/>
    <p:text>Ian</p:text>
  </p:cm>
</p:cmLst>
</file>

<file path=ppt/comments/comment2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4" idx="3" dt="2017-10-22T18:05:50.586">
    <p:pos x="6000" y="0"/>
    <p:text>Cheng</p:text>
  </p:cm>
</p:cmLst>
</file>

<file path=ppt/comments/comment2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8" dt="2017-10-22T18:13:50.863">
    <p:pos x="6000" y="0"/>
    <p:text>Alec</p:text>
  </p:cm>
</p:cmLst>
</file>

<file path=ppt/comments/comment2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9" dt="2017-10-22T18:13:58.800">
    <p:pos x="6000" y="0"/>
    <p:text>Alec</p:text>
  </p:cm>
</p:cmLst>
</file>

<file path=ppt/comments/comment2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0" dt="2017-10-22T18:14:09.396">
    <p:pos x="6000" y="0"/>
    <p:text>Alec</p:text>
  </p:cm>
</p:cmLst>
</file>

<file path=ppt/comments/comment2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3" idx="3" dt="2017-10-22T18:09:48.874">
    <p:pos x="6000" y="0"/>
    <p:text>Regina</p:text>
  </p:cm>
</p:cmLst>
</file>

<file path=ppt/comments/comment2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3" idx="4" dt="2017-10-22T18:10:02.664">
    <p:pos x="6000" y="0"/>
    <p:text>Regina</p:text>
  </p:cm>
</p:cmLst>
</file>

<file path=ppt/comments/comment2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2" idx="3" dt="2017-10-22T18:11:00.909">
    <p:pos x="6000" y="0"/>
    <p:text>Weikang</p:text>
  </p:cm>
</p:cmLst>
</file>

<file path=ppt/comments/comment2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2" idx="4" dt="2017-10-22T18:11:14.679">
    <p:pos x="6000" y="0"/>
    <p:text>Weikang</p:text>
  </p:cm>
</p:cmLst>
</file>

<file path=ppt/comments/comment2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1" dt="2017-10-22T18:18:33.804">
    <p:pos x="6000" y="0"/>
    <p:text>Linda</p:text>
  </p:cm>
</p:cmLst>
</file>

<file path=ppt/comments/comment2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2" dt="2017-10-22T18:18:45.922">
    <p:pos x="6000" y="0"/>
    <p:text>Linda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2" dt="2017-10-22T18:16:52.245">
    <p:pos x="6000" y="0"/>
    <p:text>Ian</p:text>
  </p:cm>
</p:cmLst>
</file>

<file path=ppt/comments/comment3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2" idx="5" dt="2017-10-22T18:14:20.062">
    <p:pos x="6000" y="0"/>
    <p:text>Weikang</p:text>
  </p:cm>
</p:cmLst>
</file>

<file path=ppt/comments/comment3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4" idx="4" dt="2017-10-24T03:10:37.521">
    <p:pos x="6000" y="0"/>
    <p:text>Add detials</p:text>
  </p:cm>
  <p:cm authorId="2" idx="6" dt="2017-10-22T18:14:08.844">
    <p:pos x="6000" y="100"/>
    <p:text>Weikang</p:text>
  </p:cm>
</p:cmLst>
</file>

<file path=ppt/comments/comment3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3" dt="2017-10-24T03:18:30.544">
    <p:pos x="6000" y="0"/>
    <p:text>Linda</p:text>
  </p:cm>
</p:cmLst>
</file>

<file path=ppt/comments/comment3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4" idx="5" dt="2017-10-22T18:13:32.078">
    <p:pos x="6000" y="0"/>
    <p:text>Cheng</p:text>
  </p:cm>
</p:cmLst>
</file>

<file path=ppt/comments/comment3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3" idx="5" dt="2017-10-24T03:16:23.479">
    <p:pos x="6000" y="0"/>
    <p:text>Regina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3" dt="2017-10-22T18:19:36.300">
    <p:pos x="6000" y="0"/>
    <p:text>Ian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2" dt="2017-10-22T16:47:20.953">
    <p:pos x="6000" y="0"/>
    <p:text>ALEC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3" dt="2017-10-22T16:47:28.391">
    <p:pos x="6000" y="0"/>
    <p:text>ALEC</p:tex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4" dt="2017-10-22T16:47:37.353">
    <p:pos x="6000" y="0"/>
    <p:text>ALEC</p:tex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5" dt="2017-10-22T18:19:39.919">
    <p:pos x="6000" y="0"/>
    <p:text>Linda</p:text>
  </p:cm>
</p:cmLst>
</file>

<file path=ppt/comments/comment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6" dt="2017-10-22T18:19:53.158">
    <p:pos x="6000" y="0"/>
    <p:text>Linda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27272"/>
              <a:buChar char="●"/>
              <a:defRPr sz="1100"/>
            </a:lvl1pPr>
            <a:lvl2pPr lvl="1">
              <a:spcBef>
                <a:spcPts val="0"/>
              </a:spcBef>
              <a:buSzPct val="127272"/>
              <a:buChar char="○"/>
              <a:defRPr sz="1100"/>
            </a:lvl2pPr>
            <a:lvl3pPr lvl="2">
              <a:spcBef>
                <a:spcPts val="0"/>
              </a:spcBef>
              <a:buSzPct val="127272"/>
              <a:buChar char="■"/>
              <a:defRPr sz="1100"/>
            </a:lvl3pPr>
            <a:lvl4pPr lvl="3">
              <a:spcBef>
                <a:spcPts val="0"/>
              </a:spcBef>
              <a:buSzPct val="127272"/>
              <a:buChar char="●"/>
              <a:defRPr sz="1100"/>
            </a:lvl4pPr>
            <a:lvl5pPr lvl="4">
              <a:spcBef>
                <a:spcPts val="0"/>
              </a:spcBef>
              <a:buSzPct val="127272"/>
              <a:buChar char="○"/>
              <a:defRPr sz="1100"/>
            </a:lvl5pPr>
            <a:lvl6pPr lvl="5">
              <a:spcBef>
                <a:spcPts val="0"/>
              </a:spcBef>
              <a:buSzPct val="127272"/>
              <a:buChar char="■"/>
              <a:defRPr sz="1100"/>
            </a:lvl6pPr>
            <a:lvl7pPr lvl="6">
              <a:spcBef>
                <a:spcPts val="0"/>
              </a:spcBef>
              <a:buSzPct val="127272"/>
              <a:buChar char="●"/>
              <a:defRPr sz="1100"/>
            </a:lvl7pPr>
            <a:lvl8pPr lvl="7">
              <a:spcBef>
                <a:spcPts val="0"/>
              </a:spcBef>
              <a:buSzPct val="127272"/>
              <a:buChar char="○"/>
              <a:defRPr sz="1100"/>
            </a:lvl8pPr>
            <a:lvl9pPr lvl="8">
              <a:spcBef>
                <a:spcPts val="0"/>
              </a:spcBef>
              <a:buSzPct val="127272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Team -&gt;off the grid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</a:t>
            </a:r>
            <a:r>
              <a:rPr lang="en"/>
              <a:t>nput transmit signal,  how communication will works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Communication will deal with RX signal and Tx , wifi will become tx signa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Big battery capacity for long operating time with built in LED indicator, power measurement sensors to measure status, DC-DC converters(regulators) in PMIC, 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MCU - microcontroller control unit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Multiple data 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Battery is 6.7 lbs itself.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It is important for the battery to last longer than 72+ hours because we </a:t>
            </a:r>
            <a:r>
              <a:rPr lang="en"/>
              <a:t>believe</a:t>
            </a:r>
            <a:r>
              <a:rPr lang="en"/>
              <a:t> it would take that long, if not longer, for rescue workers to reach victims </a:t>
            </a:r>
            <a:r>
              <a:rPr lang="en"/>
              <a:t>affected</a:t>
            </a:r>
            <a:r>
              <a:rPr lang="en"/>
              <a:t> in that area.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We are not able to establish the mesh network than our algoritorilon which notes to talks, when the other kits is comes in, it will causes the disruption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Bandwidth is overloaded then network fails, connection to other G.W.N. fails and the grid itself could fail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Specific part w/ part numbers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Specific part w/ part numbers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Provide a network to assist rescue operation and provide communication to civilians in disaster areas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 what we propose is a signal transmitting device, it will be portable, rugged, and create a wireless network.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TO elaborate, our device will transmit a wireless internet network open to any device that can have an internet connection.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It will be designed with portability in mind, for easy transportation and deployment in the area affected by the disaster.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Finally, it will be housed in a packaging with a rugged design that will be water tight, drop resistant, and be able to withstand any other hazards present in the deployment area.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800"/>
            </a:lvl1pPr>
            <a:lvl2pPr lvl="1" algn="ctr">
              <a:spcBef>
                <a:spcPts val="0"/>
              </a:spcBef>
              <a:buSzPct val="100000"/>
              <a:defRPr sz="3800"/>
            </a:lvl2pPr>
            <a:lvl3pPr lvl="2" algn="ctr">
              <a:spcBef>
                <a:spcPts val="0"/>
              </a:spcBef>
              <a:buSzPct val="100000"/>
              <a:defRPr sz="3800"/>
            </a:lvl3pPr>
            <a:lvl4pPr lvl="3" algn="ctr">
              <a:spcBef>
                <a:spcPts val="0"/>
              </a:spcBef>
              <a:buSzPct val="100000"/>
              <a:defRPr sz="3800"/>
            </a:lvl4pPr>
            <a:lvl5pPr lvl="4" algn="ctr">
              <a:spcBef>
                <a:spcPts val="0"/>
              </a:spcBef>
              <a:buSzPct val="100000"/>
              <a:defRPr sz="3800"/>
            </a:lvl5pPr>
            <a:lvl6pPr lvl="5" algn="ctr">
              <a:spcBef>
                <a:spcPts val="0"/>
              </a:spcBef>
              <a:buSzPct val="100000"/>
              <a:defRPr sz="3800"/>
            </a:lvl6pPr>
            <a:lvl7pPr lvl="6" algn="ctr">
              <a:spcBef>
                <a:spcPts val="0"/>
              </a:spcBef>
              <a:buSzPct val="100000"/>
              <a:defRPr sz="3800"/>
            </a:lvl7pPr>
            <a:lvl8pPr lvl="7" algn="ctr">
              <a:spcBef>
                <a:spcPts val="0"/>
              </a:spcBef>
              <a:buSzPct val="100000"/>
              <a:defRPr sz="3800"/>
            </a:lvl8pPr>
            <a:lvl9pPr lvl="8" algn="ctr">
              <a:spcBef>
                <a:spcPts val="0"/>
              </a:spcBef>
              <a:buSzPct val="100000"/>
              <a:defRPr sz="38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5.xml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6.xml"/><Relationship Id="rId4" Type="http://schemas.openxmlformats.org/officeDocument/2006/relationships/image" Target="../media/image2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7.xml"/><Relationship Id="rId4" Type="http://schemas.openxmlformats.org/officeDocument/2006/relationships/image" Target="../media/image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8.xml"/><Relationship Id="rId4" Type="http://schemas.openxmlformats.org/officeDocument/2006/relationships/image" Target="../media/image12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comments" Target="../comments/comment9.xml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10.xml"/><Relationship Id="rId4" Type="http://schemas.openxmlformats.org/officeDocument/2006/relationships/image" Target="../media/image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11.xml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comments" Target="../comments/comment12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comments" Target="../comments/comment13.xml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comments" Target="../comments/comment14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15.xml"/><Relationship Id="rId4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comments" Target="../comments/comment16.xml"/><Relationship Id="rId4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comments" Target="../comments/comment17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comments" Target="../comments/comment18.xml"/><Relationship Id="rId4" Type="http://schemas.openxmlformats.org/officeDocument/2006/relationships/image" Target="../media/image14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comments" Target="../comments/comment19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comments" Target="../comments/comment20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comments" Target="../comments/comment21.xml"/><Relationship Id="rId4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comments" Target="../comments/comment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10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comments" Target="../comments/comment23.xml"/><Relationship Id="rId4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comments" Target="../comments/comment24.xml"/><Relationship Id="rId4" Type="http://schemas.openxmlformats.org/officeDocument/2006/relationships/image" Target="../media/image15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comments" Target="../comments/comment25.xml"/><Relationship Id="rId4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comments" Target="../comments/comment26.xml"/><Relationship Id="rId4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comments" Target="../comments/comment27.xml"/><Relationship Id="rId4" Type="http://schemas.openxmlformats.org/officeDocument/2006/relationships/image" Target="../media/image24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comments" Target="../comments/comment28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comments" Target="../comments/comment29.xml"/><Relationship Id="rId4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comments" Target="../comments/comment30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comments" Target="../comments/comment31.xml"/><Relationship Id="rId4" Type="http://schemas.openxmlformats.org/officeDocument/2006/relationships/image" Target="../media/image22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comments" Target="../comments/comment32.xml"/><Relationship Id="rId4" Type="http://schemas.openxmlformats.org/officeDocument/2006/relationships/image" Target="../media/image2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comments" Target="../comments/comment33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3.jpg"/><Relationship Id="rId4" Type="http://schemas.openxmlformats.org/officeDocument/2006/relationships/hyperlink" Target="http://www.onlybatteries.com/showitem.asp?ItemID=20039.11&amp;cat1=&amp;uid=" TargetMode="External"/><Relationship Id="rId5" Type="http://schemas.openxmlformats.org/officeDocument/2006/relationships/hyperlink" Target="http://www.onlybatteries.com/showitem.asp?ItemID=20009" TargetMode="External"/><Relationship Id="rId6" Type="http://schemas.openxmlformats.org/officeDocument/2006/relationships/hyperlink" Target="https://www.digikey.com/short/qtfmb9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3.jpg"/><Relationship Id="rId4" Type="http://schemas.openxmlformats.org/officeDocument/2006/relationships/hyperlink" Target="https://www.officedepot.com/a/products/434415/Office-Depot-Brand-72percent-Recycled-Tri/;jsessionid=0000aZGJmSBHOgmrc_AQ7iYoL5S:17h4h7b45#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comments" Target="../comments/comment34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2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3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4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ctrTitle"/>
          </p:nvPr>
        </p:nvSpPr>
        <p:spPr>
          <a:xfrm>
            <a:off x="474250" y="595975"/>
            <a:ext cx="8520600" cy="1957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600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b="1" lang="en" sz="600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ff</a:t>
            </a:r>
            <a:r>
              <a:rPr b="1" lang="en" sz="600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T</a:t>
            </a:r>
            <a:r>
              <a:rPr b="1" lang="en" sz="600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</a:t>
            </a:r>
            <a:r>
              <a:rPr b="1" lang="en" sz="600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G</a:t>
            </a:r>
            <a:r>
              <a:rPr b="1" lang="en" sz="600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rid</a:t>
            </a:r>
          </a:p>
        </p:txBody>
      </p:sp>
      <p:sp>
        <p:nvSpPr>
          <p:cNvPr id="57" name="Shape 57"/>
          <p:cNvSpPr txBox="1"/>
          <p:nvPr>
            <p:ph idx="1" type="subTitle"/>
          </p:nvPr>
        </p:nvSpPr>
        <p:spPr>
          <a:xfrm>
            <a:off x="311700" y="2921973"/>
            <a:ext cx="8520600" cy="73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The Team:</a:t>
            </a:r>
          </a:p>
          <a:p>
            <a:pPr lvl="0" rtl="0"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lvl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Ian Schneier			Linda Palacios 	</a:t>
            </a:r>
          </a:p>
          <a:p>
            <a:pPr lvl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Weikang Zhang			Xucheng You</a:t>
            </a:r>
          </a:p>
          <a:p>
            <a:pPr lvl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Jingwen Luo			Alec Motazedi</a:t>
            </a:r>
            <a:r>
              <a:rPr lang="en" sz="16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                  			  </a:t>
            </a:r>
          </a:p>
        </p:txBody>
      </p:sp>
      <p:sp>
        <p:nvSpPr>
          <p:cNvPr id="58" name="Shape 58"/>
          <p:cNvSpPr txBox="1"/>
          <p:nvPr/>
        </p:nvSpPr>
        <p:spPr>
          <a:xfrm>
            <a:off x="5539200" y="2921975"/>
            <a:ext cx="28692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Sponsored By:</a:t>
            </a:r>
            <a:r>
              <a:rPr lang="en" sz="18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Prof. Alan Mickelson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189800" y="282625"/>
            <a:ext cx="8114400" cy="104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chemeClr val="accent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Why:</a:t>
            </a:r>
            <a:r>
              <a:rPr lang="en" sz="6000">
                <a:solidFill>
                  <a:schemeClr val="accent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</a:t>
            </a:r>
          </a:p>
        </p:txBody>
      </p:sp>
      <p:pic>
        <p:nvPicPr>
          <p:cNvPr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8325" y="898975"/>
            <a:ext cx="3365674" cy="24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>
            <p:ph idx="4294967295" type="subTitle"/>
          </p:nvPr>
        </p:nvSpPr>
        <p:spPr>
          <a:xfrm>
            <a:off x="514800" y="1746600"/>
            <a:ext cx="8114400" cy="2880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Narrow"/>
            </a:pPr>
            <a:r>
              <a:rPr lang="en" sz="24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Victims may need immediate attention </a:t>
            </a:r>
          </a:p>
          <a:p>
            <a:pPr indent="-3810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Narrow"/>
            </a:pPr>
            <a:r>
              <a:rPr lang="en" sz="24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Resources may be depleted or depleting 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Narrow"/>
            </a:pPr>
            <a:r>
              <a:rPr lang="en" sz="24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Damage caused by disasters take weeks to correct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Narrow"/>
            </a:pPr>
            <a:r>
              <a:rPr lang="en" sz="24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Rescue rate increases when rescue teams know location of victims 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PT Sans Narrow"/>
            </a:pPr>
            <a:r>
              <a:rPr lang="en" sz="24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No available solution to grid failure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Shape 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609" y="0"/>
            <a:ext cx="7724781" cy="514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hape 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300" y="85637"/>
            <a:ext cx="8467399" cy="497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189800" y="282625"/>
            <a:ext cx="8114400" cy="104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chemeClr val="accent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How:</a:t>
            </a:r>
            <a:r>
              <a:rPr lang="en" sz="6000">
                <a:solidFill>
                  <a:schemeClr val="accent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</a:t>
            </a:r>
          </a:p>
        </p:txBody>
      </p:sp>
      <p:sp>
        <p:nvSpPr>
          <p:cNvPr id="141" name="Shape 141"/>
          <p:cNvSpPr txBox="1"/>
          <p:nvPr>
            <p:ph idx="4294967295" type="subTitle"/>
          </p:nvPr>
        </p:nvSpPr>
        <p:spPr>
          <a:xfrm>
            <a:off x="514800" y="1441800"/>
            <a:ext cx="8114400" cy="2880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Narrow"/>
            </a:pPr>
            <a:r>
              <a:rPr lang="en" sz="24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Pair with cell phones and other devices to extend coverage 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Narrow"/>
            </a:pPr>
            <a:r>
              <a:rPr lang="en" sz="24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Multinode, breadcrumb network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Narrow"/>
            </a:pPr>
            <a:r>
              <a:rPr lang="en" sz="24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Multi antenna system </a:t>
            </a:r>
          </a:p>
          <a:p>
            <a:pPr indent="-3810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Narrow"/>
            </a:pPr>
            <a:r>
              <a:rPr lang="en" sz="24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Monodirectional - long range</a:t>
            </a:r>
          </a:p>
          <a:p>
            <a:pPr indent="-381000" lvl="1" marL="9144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PT Sans Narrow"/>
            </a:pPr>
            <a:r>
              <a:rPr lang="en" sz="24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Omnidirectional - close range  </a:t>
            </a:r>
          </a:p>
        </p:txBody>
      </p:sp>
      <p:pic>
        <p:nvPicPr>
          <p:cNvPr id="142" name="Shape 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5550" y="2053925"/>
            <a:ext cx="2188450" cy="308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2137650" y="1972950"/>
            <a:ext cx="4868700" cy="1197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latin typeface="PT Sans Narrow"/>
                <a:ea typeface="PT Sans Narrow"/>
                <a:cs typeface="PT Sans Narrow"/>
                <a:sym typeface="PT Sans Narrow"/>
              </a:rPr>
              <a:t>System Overview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839198" cy="4786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Shape 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6850" y="2166400"/>
            <a:ext cx="2900900" cy="290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 txBox="1"/>
          <p:nvPr>
            <p:ph idx="4294967295" type="title"/>
          </p:nvPr>
        </p:nvSpPr>
        <p:spPr>
          <a:xfrm>
            <a:off x="189800" y="282625"/>
            <a:ext cx="8114400" cy="1041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chemeClr val="accent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Design Levels</a:t>
            </a:r>
          </a:p>
        </p:txBody>
      </p:sp>
      <p:sp>
        <p:nvSpPr>
          <p:cNvPr id="159" name="Shape 159"/>
          <p:cNvSpPr txBox="1"/>
          <p:nvPr>
            <p:ph idx="4294967295" type="subTitle"/>
          </p:nvPr>
        </p:nvSpPr>
        <p:spPr>
          <a:xfrm>
            <a:off x="514800" y="1441800"/>
            <a:ext cx="8114400" cy="3447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Narrow"/>
            </a:pPr>
            <a:r>
              <a:rPr lang="en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Level 0: </a:t>
            </a: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Narrow"/>
            </a:pPr>
            <a:r>
              <a:rPr lang="en" sz="18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Single module block diagram with critical inputs and outputs identified </a:t>
            </a: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Narrow"/>
            </a:pPr>
            <a:r>
              <a:rPr lang="en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Level 1:</a:t>
            </a: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Narrow"/>
            </a:pPr>
            <a:r>
              <a:rPr lang="en" sz="18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The organization and interconnection between modules </a:t>
            </a: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Narrow"/>
            </a:pPr>
            <a:r>
              <a:rPr lang="en" sz="18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The functional requirements for each module at this level</a:t>
            </a: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Narrow"/>
            </a:pPr>
            <a:r>
              <a:rPr lang="en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Level 2:</a:t>
            </a: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PT Sans Narrow"/>
            </a:pPr>
            <a:r>
              <a:rPr lang="en" sz="18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 more indepth logical subsystem of systems in level 1</a:t>
            </a:r>
          </a:p>
          <a:p>
            <a:pPr lvl="0" marR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189800" y="282625"/>
            <a:ext cx="8114400" cy="104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chemeClr val="accent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Level 0</a:t>
            </a:r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4">
            <a:alphaModFix/>
          </a:blip>
          <a:srcRect b="54804" l="6537" r="10605" t="0"/>
          <a:stretch/>
        </p:blipFill>
        <p:spPr>
          <a:xfrm>
            <a:off x="900675" y="1323925"/>
            <a:ext cx="7342650" cy="325902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189800" y="282625"/>
            <a:ext cx="8114400" cy="104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chemeClr val="accent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Level 0</a:t>
            </a:r>
          </a:p>
        </p:txBody>
      </p:sp>
      <p:graphicFrame>
        <p:nvGraphicFramePr>
          <p:cNvPr id="171" name="Shape 171"/>
          <p:cNvGraphicFramePr/>
          <p:nvPr/>
        </p:nvGraphicFramePr>
        <p:xfrm>
          <a:off x="189800" y="1323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{8989F91C-4FFB-46D7-97A8-0B086D336972}</a:tableStyleId>
              </a:tblPr>
              <a:tblGrid>
                <a:gridCol w="4355325"/>
                <a:gridCol w="4355325"/>
              </a:tblGrid>
              <a:tr h="10245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Inputs</a:t>
                      </a: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Signal Rx, Ethernet Rx, and Power</a:t>
                      </a: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0547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Outputs</a:t>
                      </a: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Signal Tx, Ethernet Tx, and Display</a:t>
                      </a: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2314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Description</a:t>
                      </a: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Restores communications in areas without access to Internet by applying Wireless Mesh Network concepts</a:t>
                      </a: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195275" y="331475"/>
            <a:ext cx="8114400" cy="104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chemeClr val="accent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Level 1</a:t>
            </a:r>
          </a:p>
        </p:txBody>
      </p:sp>
      <p:pic>
        <p:nvPicPr>
          <p:cNvPr id="177" name="Shape 177"/>
          <p:cNvPicPr preferRelativeResize="0"/>
          <p:nvPr/>
        </p:nvPicPr>
        <p:blipFill rotWithShape="1">
          <a:blip r:embed="rId4">
            <a:alphaModFix/>
          </a:blip>
          <a:srcRect b="0" l="3985" r="1577" t="49446"/>
          <a:stretch/>
        </p:blipFill>
        <p:spPr>
          <a:xfrm>
            <a:off x="360075" y="1372775"/>
            <a:ext cx="8423849" cy="36695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/>
        </p:nvSpPr>
        <p:spPr>
          <a:xfrm>
            <a:off x="1132600" y="569425"/>
            <a:ext cx="29094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" name="Shape 64"/>
          <p:cNvSpPr txBox="1"/>
          <p:nvPr>
            <p:ph type="title"/>
          </p:nvPr>
        </p:nvSpPr>
        <p:spPr>
          <a:xfrm>
            <a:off x="189800" y="282625"/>
            <a:ext cx="8114400" cy="104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chemeClr val="accent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Labor and Responsibility </a:t>
            </a:r>
          </a:p>
        </p:txBody>
      </p:sp>
      <p:sp>
        <p:nvSpPr>
          <p:cNvPr id="65" name="Shape 65"/>
          <p:cNvSpPr txBox="1"/>
          <p:nvPr>
            <p:ph idx="4294967295" type="ctrTitle"/>
          </p:nvPr>
        </p:nvSpPr>
        <p:spPr>
          <a:xfrm>
            <a:off x="5604325" y="3888300"/>
            <a:ext cx="2873100" cy="989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14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Name:</a:t>
            </a:r>
            <a:r>
              <a:rPr lang="en" sz="14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Alec Motazedi                                                                 </a:t>
            </a:r>
          </a:p>
          <a:p>
            <a:pPr lvl="0" rtl="0" algn="l">
              <a:spcBef>
                <a:spcPts val="0"/>
              </a:spcBef>
              <a:buNone/>
            </a:pPr>
            <a:r>
              <a:rPr b="1" lang="en" sz="14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Position:</a:t>
            </a:r>
            <a:r>
              <a:rPr lang="en" sz="14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Finance and Documents Manager                       </a:t>
            </a:r>
          </a:p>
          <a:p>
            <a:pPr lvl="0" rtl="0" algn="l">
              <a:spcBef>
                <a:spcPts val="0"/>
              </a:spcBef>
              <a:buNone/>
            </a:pPr>
            <a:r>
              <a:rPr b="1" lang="en" sz="14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Specialty: </a:t>
            </a:r>
            <a:r>
              <a:rPr lang="en" sz="14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RF and Instrumentation</a:t>
            </a:r>
          </a:p>
        </p:txBody>
      </p:sp>
      <p:sp>
        <p:nvSpPr>
          <p:cNvPr id="66" name="Shape 66"/>
          <p:cNvSpPr txBox="1"/>
          <p:nvPr/>
        </p:nvSpPr>
        <p:spPr>
          <a:xfrm>
            <a:off x="1132600" y="3888300"/>
            <a:ext cx="28392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Name:</a:t>
            </a:r>
            <a:r>
              <a:rPr lang="en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Ian Schneier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Position:</a:t>
            </a:r>
            <a:r>
              <a:rPr lang="en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Co-Lead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Specialty: </a:t>
            </a:r>
            <a:r>
              <a:rPr lang="en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Hardware/Embedded Systems</a:t>
            </a:r>
          </a:p>
        </p:txBody>
      </p:sp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000" y="1247725"/>
            <a:ext cx="1977493" cy="2640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may contain: 1 person, smiling" id="68" name="Shape 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4518" y="1476325"/>
            <a:ext cx="2259575" cy="225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idx="4294967295" type="title"/>
          </p:nvPr>
        </p:nvSpPr>
        <p:spPr>
          <a:xfrm>
            <a:off x="195300" y="277150"/>
            <a:ext cx="8114400" cy="1041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chemeClr val="accent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Level 1</a:t>
            </a:r>
          </a:p>
        </p:txBody>
      </p:sp>
      <p:graphicFrame>
        <p:nvGraphicFramePr>
          <p:cNvPr id="183" name="Shape 183"/>
          <p:cNvGraphicFramePr/>
          <p:nvPr/>
        </p:nvGraphicFramePr>
        <p:xfrm>
          <a:off x="79700" y="1517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{8989F91C-4FFB-46D7-97A8-0B086D336972}</a:tableStyleId>
              </a:tblPr>
              <a:tblGrid>
                <a:gridCol w="2165400"/>
                <a:gridCol w="2165400"/>
              </a:tblGrid>
              <a:tr h="4197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Module</a:t>
                      </a: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Communications</a:t>
                      </a: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0388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Inputs</a:t>
                      </a: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Rx signal, data from MCU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7819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Outputs</a:t>
                      </a: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Tx signal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9774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Description</a:t>
                      </a: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Receive and transmit data via Wi-Fi </a:t>
                      </a:r>
                    </a:p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84" name="Shape 184"/>
          <p:cNvGraphicFramePr/>
          <p:nvPr/>
        </p:nvGraphicFramePr>
        <p:xfrm>
          <a:off x="4645200" y="1517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{8989F91C-4FFB-46D7-97A8-0B086D336972}</a:tableStyleId>
              </a:tblPr>
              <a:tblGrid>
                <a:gridCol w="2202775"/>
                <a:gridCol w="2202775"/>
              </a:tblGrid>
              <a:tr h="41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Module</a:t>
                      </a: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Power System</a:t>
                      </a: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0375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Inputs</a:t>
                      </a: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Power</a:t>
                      </a: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8184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Outputs</a:t>
                      </a: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Multiple Voltage Levels, Battery Status</a:t>
                      </a: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9511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Description</a:t>
                      </a: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Provide power to components</a:t>
                      </a: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D2 - Page 3-3.png" id="189" name="Shape 189"/>
          <p:cNvPicPr preferRelativeResize="0"/>
          <p:nvPr/>
        </p:nvPicPr>
        <p:blipFill rotWithShape="1">
          <a:blip r:embed="rId4">
            <a:alphaModFix/>
          </a:blip>
          <a:srcRect b="55012" l="2629" r="14431" t="20463"/>
          <a:stretch/>
        </p:blipFill>
        <p:spPr>
          <a:xfrm>
            <a:off x="514800" y="1571726"/>
            <a:ext cx="8114400" cy="310505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90" name="Shape 190"/>
          <p:cNvSpPr txBox="1"/>
          <p:nvPr>
            <p:ph idx="4294967295" type="title"/>
          </p:nvPr>
        </p:nvSpPr>
        <p:spPr>
          <a:xfrm>
            <a:off x="208850" y="263575"/>
            <a:ext cx="8114400" cy="1041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chemeClr val="accent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Level 2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idx="4294967295" type="title"/>
          </p:nvPr>
        </p:nvSpPr>
        <p:spPr>
          <a:xfrm>
            <a:off x="208850" y="263575"/>
            <a:ext cx="8114400" cy="1041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chemeClr val="accent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Level 2</a:t>
            </a:r>
          </a:p>
        </p:txBody>
      </p:sp>
      <p:graphicFrame>
        <p:nvGraphicFramePr>
          <p:cNvPr id="196" name="Shape 196"/>
          <p:cNvGraphicFramePr/>
          <p:nvPr/>
        </p:nvGraphicFramePr>
        <p:xfrm>
          <a:off x="0" y="1329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{8989F91C-4FFB-46D7-97A8-0B086D336972}</a:tableStyleId>
              </a:tblPr>
              <a:tblGrid>
                <a:gridCol w="1090400"/>
                <a:gridCol w="3366850"/>
              </a:tblGrid>
              <a:tr h="4278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Component</a:t>
                      </a: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Power Management Integrated Circuit (PMIC)</a:t>
                      </a: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7495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Inputs</a:t>
                      </a: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12V from battery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7791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Outputs</a:t>
                      </a: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5V, 3.3V to 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MCU and Communication Units</a:t>
                      </a: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1937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Description</a:t>
                      </a: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Use regulators to supply multiple stages of voltage (5V, 3.3V) to other units.</a:t>
                      </a: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97" name="Shape 197"/>
          <p:cNvGraphicFramePr/>
          <p:nvPr/>
        </p:nvGraphicFramePr>
        <p:xfrm>
          <a:off x="4534350" y="1323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{8989F91C-4FFB-46D7-97A8-0B086D336972}</a:tableStyleId>
              </a:tblPr>
              <a:tblGrid>
                <a:gridCol w="1142775"/>
                <a:gridCol w="3466875"/>
              </a:tblGrid>
              <a:tr h="6898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Component</a:t>
                      </a: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Power measurement sensors</a:t>
                      </a: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7495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Inputs</a:t>
                      </a: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Battery output power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7791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Outputs</a:t>
                      </a: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Digital data of battery status</a:t>
                      </a: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1889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Description</a:t>
                      </a: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Measures battery status (output power)</a:t>
                      </a:r>
                    </a:p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and sends it to MCU to analyze power consumption.</a:t>
                      </a: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idx="4294967295" type="title"/>
          </p:nvPr>
        </p:nvSpPr>
        <p:spPr>
          <a:xfrm>
            <a:off x="189800" y="282625"/>
            <a:ext cx="8114400" cy="1041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chemeClr val="accent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Level 2</a:t>
            </a:r>
          </a:p>
        </p:txBody>
      </p:sp>
      <p:pic>
        <p:nvPicPr>
          <p:cNvPr descr="MCU - Page 1.png" id="203" name="Shape 203"/>
          <p:cNvPicPr preferRelativeResize="0"/>
          <p:nvPr/>
        </p:nvPicPr>
        <p:blipFill rotWithShape="1">
          <a:blip r:embed="rId4">
            <a:alphaModFix/>
          </a:blip>
          <a:srcRect b="1996" l="0" r="0" t="1996"/>
          <a:stretch/>
        </p:blipFill>
        <p:spPr>
          <a:xfrm>
            <a:off x="2699300" y="149075"/>
            <a:ext cx="5812477" cy="4860177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idx="4294967295" type="title"/>
          </p:nvPr>
        </p:nvSpPr>
        <p:spPr>
          <a:xfrm>
            <a:off x="189800" y="282625"/>
            <a:ext cx="8114400" cy="1041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chemeClr val="accent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Level 2</a:t>
            </a:r>
          </a:p>
        </p:txBody>
      </p:sp>
      <p:graphicFrame>
        <p:nvGraphicFramePr>
          <p:cNvPr id="209" name="Shape 209"/>
          <p:cNvGraphicFramePr/>
          <p:nvPr/>
        </p:nvGraphicFramePr>
        <p:xfrm>
          <a:off x="366925" y="1323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{8989F91C-4FFB-46D7-97A8-0B086D336972}</a:tableStyleId>
              </a:tblPr>
              <a:tblGrid>
                <a:gridCol w="4205075"/>
                <a:gridCol w="4205075"/>
              </a:tblGrid>
              <a:tr h="4278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Component</a:t>
                      </a: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MCU</a:t>
                      </a: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068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Inputs</a:t>
                      </a: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Power Button, Setup/Reset Button, SPI to Communications, power system I2C/SPI data connection, 5V and 3.3V power, Memory</a:t>
                      </a: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7791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Outputs</a:t>
                      </a: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Power LED, Communications LED, 2x Ethernet Ports, Memory</a:t>
                      </a: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3223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Description</a:t>
                      </a: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The component responsible for facilitating data transmission via the transceiver and ethernet connections. Stores information on the Memory unit.</a:t>
                      </a: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idx="1" type="body"/>
          </p:nvPr>
        </p:nvSpPr>
        <p:spPr>
          <a:xfrm>
            <a:off x="547950" y="1628875"/>
            <a:ext cx="8048100" cy="3397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Narrow"/>
            </a:pP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Battery (determining dimension of the product)</a:t>
            </a:r>
          </a:p>
          <a:p>
            <a:pPr indent="-3556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Narrow"/>
            </a:pP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Antenna (determining the communication range and power consumption)</a:t>
            </a:r>
          </a:p>
          <a:p>
            <a:pPr indent="-3556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Narrow"/>
            </a:pP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Microcontroller (802.11ac </a:t>
            </a: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protocol</a:t>
            </a: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plus enough Tx power)</a:t>
            </a:r>
          </a:p>
          <a:p>
            <a:pPr indent="-3556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Narrow"/>
            </a:pP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Transceiver (Matching amplifier and modulation inside)</a:t>
            </a:r>
          </a:p>
          <a:p>
            <a:pPr indent="-3556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Narrow"/>
            </a:pP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Software (Searching and Connecting)</a:t>
            </a:r>
          </a:p>
          <a:p>
            <a:pPr indent="-355600" lvl="0" marL="4572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PT Sans Narrow"/>
            </a:pP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Waterproof Case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15" name="Shape 215"/>
          <p:cNvSpPr txBox="1"/>
          <p:nvPr>
            <p:ph type="title"/>
          </p:nvPr>
        </p:nvSpPr>
        <p:spPr>
          <a:xfrm>
            <a:off x="189800" y="282625"/>
            <a:ext cx="8114400" cy="1041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chemeClr val="accent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Critical Components </a:t>
            </a:r>
          </a:p>
        </p:txBody>
      </p:sp>
      <p:pic>
        <p:nvPicPr>
          <p:cNvPr descr="Puzzle cliparts 2" id="216" name="Shape 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1975" y="2729500"/>
            <a:ext cx="2742200" cy="23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idx="1" type="body"/>
          </p:nvPr>
        </p:nvSpPr>
        <p:spPr>
          <a:xfrm>
            <a:off x="547950" y="1400275"/>
            <a:ext cx="8153700" cy="3397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Narrow"/>
            </a:pP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Rechargeable battery </a:t>
            </a: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Narrow"/>
            </a:pP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Transceiver and Antenna</a:t>
            </a: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Narrow"/>
            </a:pP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Ethernet port x2</a:t>
            </a: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Narrow"/>
            </a:pP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Battery monitor (PMU)</a:t>
            </a: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Narrow"/>
            </a:pP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Updates user on approximate life remaining  </a:t>
            </a: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Narrow"/>
            </a:pP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Single PCB</a:t>
            </a: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PT Sans Narrow"/>
            </a:pP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Microcontroller Unit (including antenna driver circuit) + Power Management Unit</a:t>
            </a:r>
          </a:p>
        </p:txBody>
      </p:sp>
      <p:sp>
        <p:nvSpPr>
          <p:cNvPr id="222" name="Shape 222"/>
          <p:cNvSpPr txBox="1"/>
          <p:nvPr>
            <p:ph type="title"/>
          </p:nvPr>
        </p:nvSpPr>
        <p:spPr>
          <a:xfrm>
            <a:off x="189800" y="282625"/>
            <a:ext cx="8114400" cy="1041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chemeClr val="accent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Hardware Overview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idx="1" type="body"/>
          </p:nvPr>
        </p:nvSpPr>
        <p:spPr>
          <a:xfrm>
            <a:off x="547950" y="1628875"/>
            <a:ext cx="8048100" cy="3397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Narrow"/>
            </a:pPr>
            <a:r>
              <a:rPr lang="en" sz="24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Microcontroller must be able to handle multiple node connections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Narrow"/>
            </a:pPr>
            <a:r>
              <a:rPr lang="en" sz="24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System must have a life-span of 72+ hours at 1W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PT Sans Narrow"/>
            </a:pPr>
            <a:r>
              <a:rPr lang="en" sz="24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Antenna and transceiver must be able to transmit at 30dBm to cover enough range</a:t>
            </a:r>
          </a:p>
        </p:txBody>
      </p:sp>
      <p:sp>
        <p:nvSpPr>
          <p:cNvPr id="228" name="Shape 228"/>
          <p:cNvSpPr txBox="1"/>
          <p:nvPr>
            <p:ph type="title"/>
          </p:nvPr>
        </p:nvSpPr>
        <p:spPr>
          <a:xfrm>
            <a:off x="189800" y="282625"/>
            <a:ext cx="8114400" cy="1041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chemeClr val="accent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Hardware </a:t>
            </a:r>
            <a:r>
              <a:rPr lang="en" sz="6000">
                <a:solidFill>
                  <a:schemeClr val="accent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Requirements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idx="1" type="body"/>
          </p:nvPr>
        </p:nvSpPr>
        <p:spPr>
          <a:xfrm>
            <a:off x="547950" y="1628875"/>
            <a:ext cx="8048100" cy="3397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Narrow"/>
            </a:pP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Utilizing wireless technology and frequencies </a:t>
            </a:r>
          </a:p>
          <a:p>
            <a:pPr indent="-3556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Narrow"/>
            </a:pP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ISM bands 2.4GHz and 5.8GHz</a:t>
            </a:r>
          </a:p>
          <a:p>
            <a:pPr indent="-3556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Narrow"/>
            </a:pP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Three on board antennas </a:t>
            </a:r>
          </a:p>
          <a:p>
            <a:pPr indent="-3556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Narrow"/>
            </a:pP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1 Omnidirectional - short range (1 km)</a:t>
            </a:r>
          </a:p>
          <a:p>
            <a:pPr indent="-3556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Narrow"/>
            </a:pP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2 Monodirectional - long range (5 km)</a:t>
            </a:r>
          </a:p>
          <a:p>
            <a:pPr indent="-355600" lvl="0" marL="4572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PT Sans Narrow"/>
            </a:pP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Transmit signals via G.W.N. nodes </a:t>
            </a:r>
          </a:p>
        </p:txBody>
      </p:sp>
      <p:sp>
        <p:nvSpPr>
          <p:cNvPr id="234" name="Shape 234"/>
          <p:cNvSpPr txBox="1"/>
          <p:nvPr>
            <p:ph type="title"/>
          </p:nvPr>
        </p:nvSpPr>
        <p:spPr>
          <a:xfrm>
            <a:off x="189800" y="282625"/>
            <a:ext cx="8114400" cy="1041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chemeClr val="accent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Communication</a:t>
            </a:r>
            <a:r>
              <a:rPr lang="en" sz="6000">
                <a:solidFill>
                  <a:schemeClr val="accent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Overview</a:t>
            </a:r>
          </a:p>
        </p:txBody>
      </p:sp>
      <p:pic>
        <p:nvPicPr>
          <p:cNvPr id="235" name="Shape 2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4150" y="1800075"/>
            <a:ext cx="2045825" cy="2398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idx="1" type="body"/>
          </p:nvPr>
        </p:nvSpPr>
        <p:spPr>
          <a:xfrm>
            <a:off x="547950" y="1628875"/>
            <a:ext cx="8048100" cy="3397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Narrow"/>
            </a:pP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Must provide WLAN in areas experiencing emergency situations </a:t>
            </a:r>
          </a:p>
          <a:p>
            <a:pPr indent="-3556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Narrow"/>
            </a:pP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Good gain coverage over 1 km (omnidirectional) and 5 km (monodirectional)</a:t>
            </a:r>
          </a:p>
          <a:p>
            <a:pPr indent="-3556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Narrow"/>
            </a:pP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Low power/high efficiency - maximize battery life </a:t>
            </a:r>
          </a:p>
          <a:p>
            <a:pPr indent="-3556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Narrow"/>
            </a:pP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Antennas must be small enough for the circuit board </a:t>
            </a:r>
          </a:p>
          <a:p>
            <a:pPr indent="-355600" lvl="0" marL="4572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PT Sans Narrow"/>
            </a:pP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Must have good coverage with </a:t>
            </a: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interference</a:t>
            </a: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and reflection</a:t>
            </a:r>
          </a:p>
        </p:txBody>
      </p:sp>
      <p:sp>
        <p:nvSpPr>
          <p:cNvPr id="241" name="Shape 241"/>
          <p:cNvSpPr txBox="1"/>
          <p:nvPr>
            <p:ph type="title"/>
          </p:nvPr>
        </p:nvSpPr>
        <p:spPr>
          <a:xfrm>
            <a:off x="189800" y="282625"/>
            <a:ext cx="8114400" cy="1041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chemeClr val="accent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Communication Requirements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idx="4294967295" type="ctrTitle"/>
          </p:nvPr>
        </p:nvSpPr>
        <p:spPr>
          <a:xfrm>
            <a:off x="5344225" y="3888300"/>
            <a:ext cx="3312000" cy="989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14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Name:</a:t>
            </a:r>
            <a:r>
              <a:rPr lang="en" sz="14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Linda Palacios                                                           </a:t>
            </a:r>
          </a:p>
          <a:p>
            <a:pPr lvl="0" rtl="0" algn="l">
              <a:spcBef>
                <a:spcPts val="0"/>
              </a:spcBef>
              <a:buNone/>
            </a:pPr>
            <a:r>
              <a:rPr b="1" lang="en" sz="14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Position: </a:t>
            </a:r>
            <a:r>
              <a:rPr lang="en" sz="14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Communications Manager                        </a:t>
            </a:r>
          </a:p>
          <a:p>
            <a:pPr lvl="0" rtl="0" algn="l">
              <a:spcBef>
                <a:spcPts val="0"/>
              </a:spcBef>
              <a:buNone/>
            </a:pPr>
            <a:r>
              <a:rPr b="1" lang="en" sz="14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Specialty:</a:t>
            </a:r>
            <a:r>
              <a:rPr lang="en" sz="14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Embedded and Software/Application  </a:t>
            </a:r>
          </a:p>
        </p:txBody>
      </p:sp>
      <p:sp>
        <p:nvSpPr>
          <p:cNvPr id="74" name="Shape 74"/>
          <p:cNvSpPr txBox="1"/>
          <p:nvPr/>
        </p:nvSpPr>
        <p:spPr>
          <a:xfrm>
            <a:off x="1132600" y="569425"/>
            <a:ext cx="29094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 txBox="1"/>
          <p:nvPr>
            <p:ph type="title"/>
          </p:nvPr>
        </p:nvSpPr>
        <p:spPr>
          <a:xfrm>
            <a:off x="189800" y="282625"/>
            <a:ext cx="8114400" cy="104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chemeClr val="accent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Labor and Responsibility </a:t>
            </a:r>
          </a:p>
        </p:txBody>
      </p:sp>
      <p:sp>
        <p:nvSpPr>
          <p:cNvPr id="76" name="Shape 76"/>
          <p:cNvSpPr txBox="1"/>
          <p:nvPr/>
        </p:nvSpPr>
        <p:spPr>
          <a:xfrm>
            <a:off x="1132600" y="3888300"/>
            <a:ext cx="28392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Na</a:t>
            </a:r>
            <a:r>
              <a:rPr b="1" lang="en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me:</a:t>
            </a:r>
            <a:r>
              <a:rPr lang="en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Xucheng You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Position:</a:t>
            </a:r>
            <a:r>
              <a:rPr lang="en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Co-Lead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Specialty:</a:t>
            </a:r>
            <a:r>
              <a:rPr lang="en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Power Electronics</a:t>
            </a:r>
          </a:p>
        </p:txBody>
      </p:sp>
      <p:pic>
        <p:nvPicPr>
          <p:cNvPr descr="DSC06599.jpg"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678" y="1246550"/>
            <a:ext cx="1676272" cy="265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6125" y="1271092"/>
            <a:ext cx="1676275" cy="2710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6" name="Shape 246"/>
          <p:cNvGraphicFramePr/>
          <p:nvPr/>
        </p:nvGraphicFramePr>
        <p:xfrm>
          <a:off x="4768563" y="401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{8989F91C-4FFB-46D7-97A8-0B086D336972}</a:tableStyleId>
              </a:tblPr>
              <a:tblGrid>
                <a:gridCol w="1193450"/>
                <a:gridCol w="2960850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1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Component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1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Transceiver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Inputs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Electricity from Power System, SPI from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 MCU, ANT0, ANT1, ANT2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Outputs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SPI from MCU, ANT0, ANT1, ANT2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82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Description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Transmit modulated signal and receive analog signals.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47" name="Shape 247"/>
          <p:cNvGraphicFramePr/>
          <p:nvPr/>
        </p:nvGraphicFramePr>
        <p:xfrm>
          <a:off x="4768963" y="2066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{8989F91C-4FFB-46D7-97A8-0B086D336972}</a:tableStyleId>
              </a:tblPr>
              <a:tblGrid>
                <a:gridCol w="1175000"/>
                <a:gridCol w="2978525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1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Component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1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Long Range Antenna (x2)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Inputs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ANT1,  ANT2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Outputs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ANT1 </a:t>
                      </a:r>
                      <a:r>
                        <a:rPr lang="en" sz="1100" u="sng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or</a:t>
                      </a:r>
                      <a:r>
                        <a:rPr lang="en" sz="11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 ANT2 (same as input)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Description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Transmit data via 2.4GHz signal.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Shape 248"/>
          <p:cNvGraphicFramePr/>
          <p:nvPr/>
        </p:nvGraphicFramePr>
        <p:xfrm>
          <a:off x="4766638" y="3376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{8989F91C-4FFB-46D7-97A8-0B086D336972}</a:tableStyleId>
              </a:tblPr>
              <a:tblGrid>
                <a:gridCol w="1180450"/>
                <a:gridCol w="2977700"/>
              </a:tblGrid>
              <a:tr h="239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1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Component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1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Omnidirectional Antenna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39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Inputs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ANT0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39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Outputs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ANT0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763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Description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Generate wireless network with 1km coverage area.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pic>
        <p:nvPicPr>
          <p:cNvPr id="249" name="Shape 249"/>
          <p:cNvPicPr preferRelativeResize="0"/>
          <p:nvPr/>
        </p:nvPicPr>
        <p:blipFill rotWithShape="1">
          <a:blip r:embed="rId4">
            <a:alphaModFix/>
          </a:blip>
          <a:srcRect b="9259" l="21745" r="16177" t="10010"/>
          <a:stretch/>
        </p:blipFill>
        <p:spPr>
          <a:xfrm>
            <a:off x="329483" y="401863"/>
            <a:ext cx="4318768" cy="43397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Shape 2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0600" y="1533900"/>
            <a:ext cx="3533400" cy="3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 txBox="1"/>
          <p:nvPr>
            <p:ph idx="1" type="body"/>
          </p:nvPr>
        </p:nvSpPr>
        <p:spPr>
          <a:xfrm>
            <a:off x="547950" y="1628875"/>
            <a:ext cx="8048100" cy="3397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Narrow"/>
            </a:pP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Maintain Wireless network</a:t>
            </a:r>
          </a:p>
          <a:p>
            <a:pPr indent="-3556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PT Sans Narrow"/>
            </a:pP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Employ a geolocation service</a:t>
            </a:r>
          </a:p>
          <a:p>
            <a:pPr indent="-3556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PT Sans Narrow"/>
            </a:pP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Have ability to switch between two board antennas</a:t>
            </a:r>
          </a:p>
          <a:p>
            <a:pPr indent="-3556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PT Sans Narrow"/>
            </a:pP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Mini-chat Program</a:t>
            </a:r>
          </a:p>
        </p:txBody>
      </p:sp>
      <p:sp>
        <p:nvSpPr>
          <p:cNvPr id="256" name="Shape 256"/>
          <p:cNvSpPr txBox="1"/>
          <p:nvPr>
            <p:ph type="title"/>
          </p:nvPr>
        </p:nvSpPr>
        <p:spPr>
          <a:xfrm>
            <a:off x="189800" y="282625"/>
            <a:ext cx="8114400" cy="1041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chemeClr val="accent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Software</a:t>
            </a:r>
            <a:r>
              <a:rPr lang="en" sz="6000">
                <a:solidFill>
                  <a:schemeClr val="accent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Overview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idx="1" type="body"/>
          </p:nvPr>
        </p:nvSpPr>
        <p:spPr>
          <a:xfrm>
            <a:off x="547950" y="1628875"/>
            <a:ext cx="8048100" cy="3397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Narrow"/>
              <a:buChar char="●"/>
            </a:pP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Must transmit signal between nod</a:t>
            </a: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es </a:t>
            </a:r>
          </a:p>
          <a:p>
            <a:pPr indent="-3556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Narrow"/>
              <a:buChar char="○"/>
            </a:pP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long range antenna (5km) scans periodically</a:t>
            </a:r>
          </a:p>
          <a:p>
            <a:pPr indent="-3556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Narrow"/>
              <a:buChar char="○"/>
            </a:pP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short range (1km ~ 2km) emits constantly</a:t>
            </a:r>
          </a:p>
          <a:p>
            <a:pPr indent="-3556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Narrow"/>
              <a:buChar char="●"/>
            </a:pP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Send safe shelter location to each device</a:t>
            </a:r>
          </a:p>
          <a:p>
            <a:pPr indent="-3556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Narrow"/>
              <a:buChar char="●"/>
            </a:pP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Be able to prioritize urgent data vs non-urgent data </a:t>
            </a:r>
          </a:p>
          <a:p>
            <a:pPr indent="-355600" lvl="1" marL="9144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PT Sans Narrow"/>
              <a:buChar char="○"/>
            </a:pP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Keywords, battery life, etc.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62" name="Shape 262"/>
          <p:cNvSpPr txBox="1"/>
          <p:nvPr>
            <p:ph type="title"/>
          </p:nvPr>
        </p:nvSpPr>
        <p:spPr>
          <a:xfrm>
            <a:off x="189800" y="282625"/>
            <a:ext cx="8114400" cy="1041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chemeClr val="accent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Software Requirements</a:t>
            </a:r>
          </a:p>
        </p:txBody>
      </p:sp>
      <p:pic>
        <p:nvPicPr>
          <p:cNvPr id="263" name="Shape 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4988" y="1914113"/>
            <a:ext cx="2752725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idx="1" type="body"/>
          </p:nvPr>
        </p:nvSpPr>
        <p:spPr>
          <a:xfrm>
            <a:off x="547950" y="1628875"/>
            <a:ext cx="8048100" cy="3397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Narrow"/>
            </a:pP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Shock absorbent housing protects hardware </a:t>
            </a:r>
          </a:p>
          <a:p>
            <a:pPr indent="-3556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Narrow"/>
            </a:pP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Mobile enough to be carried and distributed by rescue workers </a:t>
            </a:r>
          </a:p>
          <a:p>
            <a:pPr indent="-355600" lvl="0" marL="4572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PT Sans Narrow"/>
            </a:pP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May be dropped from heights </a:t>
            </a:r>
          </a:p>
        </p:txBody>
      </p:sp>
      <p:sp>
        <p:nvSpPr>
          <p:cNvPr id="269" name="Shape 269"/>
          <p:cNvSpPr txBox="1"/>
          <p:nvPr>
            <p:ph type="title"/>
          </p:nvPr>
        </p:nvSpPr>
        <p:spPr>
          <a:xfrm>
            <a:off x="189800" y="282625"/>
            <a:ext cx="8114400" cy="1041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chemeClr val="accent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Housing Overview </a:t>
            </a:r>
          </a:p>
        </p:txBody>
      </p:sp>
      <p:pic>
        <p:nvPicPr>
          <p:cNvPr id="270" name="Shape 2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2550" y="2831254"/>
            <a:ext cx="3133500" cy="17651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idx="1" type="body"/>
          </p:nvPr>
        </p:nvSpPr>
        <p:spPr>
          <a:xfrm>
            <a:off x="547950" y="1628875"/>
            <a:ext cx="8048100" cy="3397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Narrow"/>
            </a:pP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Must withstand 15 ft (5 m) drop</a:t>
            </a:r>
          </a:p>
          <a:p>
            <a:pPr indent="-3556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Narrow"/>
            </a:pP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Must be h</a:t>
            </a: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ermetically</a:t>
            </a: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sealed (waterproof)</a:t>
            </a:r>
          </a:p>
          <a:p>
            <a:pPr indent="-3556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Narrow"/>
            </a:pP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Accessible ethernet port for charging and I/O</a:t>
            </a:r>
          </a:p>
          <a:p>
            <a:pPr indent="-3556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Narrow"/>
            </a:pP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Must weigh under 10 lbs </a:t>
            </a:r>
          </a:p>
          <a:p>
            <a:pPr indent="-355600" lvl="0" marL="4572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PT Sans Narrow"/>
            </a:pP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Noticeable and vibrant pattern or color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76" name="Shape 276"/>
          <p:cNvSpPr txBox="1"/>
          <p:nvPr>
            <p:ph type="title"/>
          </p:nvPr>
        </p:nvSpPr>
        <p:spPr>
          <a:xfrm>
            <a:off x="189800" y="282625"/>
            <a:ext cx="8114400" cy="1041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chemeClr val="accent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Housing Requirements </a:t>
            </a:r>
          </a:p>
        </p:txBody>
      </p:sp>
      <p:pic>
        <p:nvPicPr>
          <p:cNvPr id="277" name="Shape 2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1351" y="2682126"/>
            <a:ext cx="2965149" cy="222387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title"/>
          </p:nvPr>
        </p:nvSpPr>
        <p:spPr>
          <a:xfrm>
            <a:off x="2658300" y="1972950"/>
            <a:ext cx="3827400" cy="1197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latin typeface="PT Sans Narrow"/>
                <a:ea typeface="PT Sans Narrow"/>
                <a:cs typeface="PT Sans Narrow"/>
                <a:sym typeface="PT Sans Narrow"/>
              </a:rPr>
              <a:t>Social Impact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idx="1" type="body"/>
          </p:nvPr>
        </p:nvSpPr>
        <p:spPr>
          <a:xfrm>
            <a:off x="547950" y="1628875"/>
            <a:ext cx="8048100" cy="3397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Narrow"/>
            </a:pP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Rescue workers </a:t>
            </a:r>
          </a:p>
          <a:p>
            <a:pPr indent="-3556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Narrow"/>
            </a:pP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Able to geolocate victims using G.W.N.</a:t>
            </a:r>
          </a:p>
          <a:p>
            <a:pPr indent="-3556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Narrow"/>
            </a:pP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Increases the success rate of rescuing victims </a:t>
            </a:r>
          </a:p>
          <a:p>
            <a:pPr indent="-3556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Narrow"/>
            </a:pP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Civilians</a:t>
            </a:r>
          </a:p>
          <a:p>
            <a:pPr indent="-3556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Narrow"/>
            </a:pP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Able to communicate with others in the area - shared resources </a:t>
            </a:r>
          </a:p>
          <a:p>
            <a:pPr indent="-355600" lvl="1" marL="9144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PT Sans Narrow"/>
            </a:pP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Able to send family members updates (peer-to-peer texting or VoIP)</a:t>
            </a:r>
          </a:p>
        </p:txBody>
      </p:sp>
      <p:sp>
        <p:nvSpPr>
          <p:cNvPr id="288" name="Shape 288"/>
          <p:cNvSpPr txBox="1"/>
          <p:nvPr>
            <p:ph type="title"/>
          </p:nvPr>
        </p:nvSpPr>
        <p:spPr>
          <a:xfrm>
            <a:off x="189800" y="282625"/>
            <a:ext cx="8114400" cy="1041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chemeClr val="accent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Who Benefits?</a:t>
            </a:r>
          </a:p>
        </p:txBody>
      </p:sp>
      <p:pic>
        <p:nvPicPr>
          <p:cNvPr id="289" name="Shape 2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2325" y="149050"/>
            <a:ext cx="3621666" cy="339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type="title"/>
          </p:nvPr>
        </p:nvSpPr>
        <p:spPr>
          <a:xfrm>
            <a:off x="2141850" y="1649400"/>
            <a:ext cx="4860300" cy="1844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>
                <a:latin typeface="PT Sans Narrow"/>
                <a:ea typeface="PT Sans Narrow"/>
                <a:cs typeface="PT Sans Narrow"/>
                <a:sym typeface="PT Sans Narrow"/>
              </a:rPr>
              <a:t>Potential Issues and Challenges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idx="1" type="body"/>
          </p:nvPr>
        </p:nvSpPr>
        <p:spPr>
          <a:xfrm>
            <a:off x="547950" y="1640575"/>
            <a:ext cx="8048100" cy="3397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Narrow"/>
            </a:pP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Battery underperforms 72+ hours </a:t>
            </a: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Narrow"/>
            </a:pP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Nodes are unable to establish a network</a:t>
            </a: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Narrow"/>
            </a:pP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Coverage per node is too short </a:t>
            </a: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Narrow"/>
            </a:pP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Nodes are unable to connect together  </a:t>
            </a: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PT Sans Narrow"/>
            </a:pP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Bandwidth is unable to withstand traffic </a:t>
            </a:r>
          </a:p>
        </p:txBody>
      </p:sp>
      <p:sp>
        <p:nvSpPr>
          <p:cNvPr id="300" name="Shape 300"/>
          <p:cNvSpPr txBox="1"/>
          <p:nvPr>
            <p:ph type="title"/>
          </p:nvPr>
        </p:nvSpPr>
        <p:spPr>
          <a:xfrm>
            <a:off x="189800" y="282625"/>
            <a:ext cx="8114400" cy="1041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chemeClr val="accent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Potential Issues</a:t>
            </a:r>
          </a:p>
        </p:txBody>
      </p:sp>
      <p:pic>
        <p:nvPicPr>
          <p:cNvPr id="301" name="Shape 3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2300" y="520596"/>
            <a:ext cx="3206700" cy="4076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Shape 3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8575" y="2190750"/>
            <a:ext cx="3686175" cy="29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Shape 307"/>
          <p:cNvSpPr txBox="1"/>
          <p:nvPr>
            <p:ph idx="1" type="body"/>
          </p:nvPr>
        </p:nvSpPr>
        <p:spPr>
          <a:xfrm>
            <a:off x="547950" y="1628875"/>
            <a:ext cx="8048100" cy="3397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Narrow"/>
            </a:pP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Must implement an efficient power management system that:</a:t>
            </a:r>
          </a:p>
          <a:p>
            <a:pPr indent="-3556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Narrow"/>
              <a:buAutoNum type="arabicPeriod"/>
            </a:pP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Provides antennas with enough power </a:t>
            </a:r>
          </a:p>
          <a:p>
            <a:pPr indent="-3556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Narrow"/>
              <a:buAutoNum type="arabicPeriod"/>
            </a:pP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Keeps the system powered for 72+ hours  </a:t>
            </a:r>
          </a:p>
          <a:p>
            <a:pPr indent="-3556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PT Sans Narrow"/>
              <a:buAutoNum type="arabicPeriod"/>
            </a:pP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Optimizes communication speed and efficiency </a:t>
            </a: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08" name="Shape 308"/>
          <p:cNvSpPr txBox="1"/>
          <p:nvPr>
            <p:ph type="title"/>
          </p:nvPr>
        </p:nvSpPr>
        <p:spPr>
          <a:xfrm>
            <a:off x="189800" y="282625"/>
            <a:ext cx="8114400" cy="1041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chemeClr val="accent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Challenges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/>
        </p:nvSpPr>
        <p:spPr>
          <a:xfrm>
            <a:off x="1132600" y="569425"/>
            <a:ext cx="29094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" name="Shape 84"/>
          <p:cNvSpPr txBox="1"/>
          <p:nvPr>
            <p:ph type="title"/>
          </p:nvPr>
        </p:nvSpPr>
        <p:spPr>
          <a:xfrm>
            <a:off x="189800" y="282625"/>
            <a:ext cx="8114400" cy="104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chemeClr val="accent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Labor and Responsibility </a:t>
            </a:r>
          </a:p>
        </p:txBody>
      </p:sp>
      <p:sp>
        <p:nvSpPr>
          <p:cNvPr id="85" name="Shape 85"/>
          <p:cNvSpPr txBox="1"/>
          <p:nvPr>
            <p:ph idx="4294967295" type="ctrTitle"/>
          </p:nvPr>
        </p:nvSpPr>
        <p:spPr>
          <a:xfrm>
            <a:off x="5604325" y="3888300"/>
            <a:ext cx="2651100" cy="989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14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Name:</a:t>
            </a:r>
            <a:r>
              <a:rPr lang="en" sz="14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Weikang Zhang                                                                   </a:t>
            </a:r>
          </a:p>
          <a:p>
            <a:pPr lvl="0" rtl="0" algn="l">
              <a:spcBef>
                <a:spcPts val="0"/>
              </a:spcBef>
              <a:buNone/>
            </a:pPr>
            <a:r>
              <a:rPr b="1" lang="en" sz="14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Position:</a:t>
            </a:r>
            <a:r>
              <a:rPr lang="en" sz="14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</a:t>
            </a:r>
            <a:r>
              <a:rPr lang="en" sz="14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Signal Processing </a:t>
            </a:r>
            <a:r>
              <a:rPr lang="en" sz="14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                       </a:t>
            </a:r>
          </a:p>
          <a:p>
            <a:pPr lvl="0" rtl="0" algn="l">
              <a:spcBef>
                <a:spcPts val="0"/>
              </a:spcBef>
              <a:buNone/>
            </a:pPr>
            <a:r>
              <a:rPr b="1" lang="en" sz="14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Specialty:</a:t>
            </a:r>
            <a:r>
              <a:rPr lang="en" sz="14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</a:t>
            </a:r>
            <a:r>
              <a:rPr lang="en" sz="14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Power/Communications</a:t>
            </a:r>
          </a:p>
        </p:txBody>
      </p:sp>
      <p:sp>
        <p:nvSpPr>
          <p:cNvPr id="86" name="Shape 86"/>
          <p:cNvSpPr txBox="1"/>
          <p:nvPr/>
        </p:nvSpPr>
        <p:spPr>
          <a:xfrm>
            <a:off x="1132600" y="3888300"/>
            <a:ext cx="28392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Name:</a:t>
            </a:r>
            <a:r>
              <a:rPr lang="en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Regina Luo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Position:</a:t>
            </a:r>
            <a:r>
              <a:rPr lang="en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</a:t>
            </a:r>
            <a:r>
              <a:rPr lang="en" sz="1200">
                <a:solidFill>
                  <a:schemeClr val="dk1"/>
                </a:solidFill>
              </a:rPr>
              <a:t>Codebase Manager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Specialty:</a:t>
            </a:r>
            <a:r>
              <a:rPr lang="en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</a:t>
            </a:r>
            <a:r>
              <a:rPr lang="en" sz="1200">
                <a:solidFill>
                  <a:schemeClr val="dk1"/>
                </a:solidFill>
              </a:rPr>
              <a:t>Software/Applications   </a:t>
            </a:r>
            <a:r>
              <a:rPr lang="en" sz="1200">
                <a:solidFill>
                  <a:schemeClr val="lt1"/>
                </a:solidFill>
              </a:rPr>
              <a:t>  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9049" y="1476325"/>
            <a:ext cx="1694681" cy="225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2600" y="1628725"/>
            <a:ext cx="2272524" cy="225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idx="1" type="body"/>
          </p:nvPr>
        </p:nvSpPr>
        <p:spPr>
          <a:xfrm>
            <a:off x="222950" y="1136575"/>
            <a:ext cx="8048100" cy="3397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marR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Narrow"/>
            </a:pP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Configure protocols and algorithms to maximize data transfer capabilities for:</a:t>
            </a:r>
          </a:p>
          <a:p>
            <a:pPr indent="-355600" lvl="0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Narrow"/>
              <a:buAutoNum type="arabicPeriod"/>
            </a:pP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Efficient traffic management </a:t>
            </a:r>
          </a:p>
          <a:p>
            <a:pPr indent="-355600" lvl="0" marL="9144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PT Sans Narrow"/>
              <a:buAutoNum type="arabicPeriod"/>
            </a:pP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Prioritizing emergency messages </a:t>
            </a: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14" name="Shape 314"/>
          <p:cNvSpPr txBox="1"/>
          <p:nvPr>
            <p:ph type="title"/>
          </p:nvPr>
        </p:nvSpPr>
        <p:spPr>
          <a:xfrm>
            <a:off x="189800" y="282625"/>
            <a:ext cx="8114400" cy="1041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chemeClr val="accent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Challenges</a:t>
            </a:r>
          </a:p>
        </p:txBody>
      </p:sp>
      <p:pic>
        <p:nvPicPr>
          <p:cNvPr id="315" name="Shape 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5500" y="2410450"/>
            <a:ext cx="3309576" cy="223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idx="1" type="body"/>
          </p:nvPr>
        </p:nvSpPr>
        <p:spPr>
          <a:xfrm>
            <a:off x="222950" y="1136575"/>
            <a:ext cx="8048100" cy="3397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marR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Narrow"/>
            </a:pP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Configure two GWNs to demonstrate node to node Wi-Fi communication</a:t>
            </a: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PT Sans Narrow"/>
            </a:pPr>
            <a:r>
              <a:rPr lang="en" sz="20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One GWN will be connected to wired network and transmit signal to other GWN that will extend the network</a:t>
            </a:r>
          </a:p>
        </p:txBody>
      </p:sp>
      <p:sp>
        <p:nvSpPr>
          <p:cNvPr id="321" name="Shape 321"/>
          <p:cNvSpPr txBox="1"/>
          <p:nvPr>
            <p:ph type="title"/>
          </p:nvPr>
        </p:nvSpPr>
        <p:spPr>
          <a:xfrm>
            <a:off x="189800" y="282625"/>
            <a:ext cx="8114400" cy="1041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chemeClr val="accent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Proof of Concept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2475150" y="1992150"/>
            <a:ext cx="4193700" cy="11592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>
                <a:latin typeface="PT Sans Narrow"/>
                <a:ea typeface="PT Sans Narrow"/>
                <a:cs typeface="PT Sans Narrow"/>
                <a:sym typeface="PT Sans Narrow"/>
              </a:rPr>
              <a:t>Budget 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Shape 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550" y="50850"/>
            <a:ext cx="990450" cy="990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Shape 332"/>
          <p:cNvSpPr txBox="1"/>
          <p:nvPr>
            <p:ph idx="4294967295" type="title"/>
          </p:nvPr>
        </p:nvSpPr>
        <p:spPr>
          <a:xfrm>
            <a:off x="189800" y="0"/>
            <a:ext cx="8114400" cy="1041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chemeClr val="accent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Budget</a:t>
            </a:r>
          </a:p>
        </p:txBody>
      </p:sp>
      <p:graphicFrame>
        <p:nvGraphicFramePr>
          <p:cNvPr id="333" name="Shape 333"/>
          <p:cNvGraphicFramePr/>
          <p:nvPr/>
        </p:nvGraphicFramePr>
        <p:xfrm>
          <a:off x="117900" y="1676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{3E9C3597-A1C7-40DA-8E20-6C84F4098E1E}</a:tableStyleId>
              </a:tblPr>
              <a:tblGrid>
                <a:gridCol w="2374325"/>
                <a:gridCol w="3010850"/>
                <a:gridCol w="1353875"/>
                <a:gridCol w="1010350"/>
                <a:gridCol w="1010350"/>
              </a:tblGrid>
              <a:tr h="278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Item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Description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Quantity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Price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Cost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78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4"/>
                        </a:rPr>
                        <a:t>LiFePO4 Battery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12V 25Ah (300Wh) Battery with built in LED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$330.00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$330.00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054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5"/>
                        </a:rPr>
                        <a:t>Battery Charger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12.8 Volt LiFePO4 Battery Pack (10A) Smart Charger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$84.99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$84.99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78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PCB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fabrication and shipping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2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$150.00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$300.00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78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Passive Electrical Components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Electrical parts and shipping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2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$100.00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$200.00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78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LCD display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Display used as interface to show battery status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2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$30.00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$60.00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78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Material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Materials for housing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$100.00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$100.00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054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6"/>
                        </a:rPr>
                        <a:t>Microcontrollers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TI microcontroller with 18.3dBm transmitting power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2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$10.80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$21.60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Shape 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550" y="50850"/>
            <a:ext cx="990450" cy="990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Shape 339"/>
          <p:cNvSpPr txBox="1"/>
          <p:nvPr>
            <p:ph idx="4294967295" type="title"/>
          </p:nvPr>
        </p:nvSpPr>
        <p:spPr>
          <a:xfrm>
            <a:off x="189800" y="0"/>
            <a:ext cx="8114400" cy="1041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chemeClr val="accent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Budget cont.</a:t>
            </a:r>
          </a:p>
        </p:txBody>
      </p:sp>
      <p:graphicFrame>
        <p:nvGraphicFramePr>
          <p:cNvPr id="340" name="Shape 340"/>
          <p:cNvGraphicFramePr/>
          <p:nvPr/>
        </p:nvGraphicFramePr>
        <p:xfrm>
          <a:off x="117913" y="1670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{3E9C3597-A1C7-40DA-8E20-6C84F4098E1E}</a:tableStyleId>
              </a:tblPr>
              <a:tblGrid>
                <a:gridCol w="2385550"/>
                <a:gridCol w="3025075"/>
                <a:gridCol w="1360250"/>
                <a:gridCol w="1015125"/>
                <a:gridCol w="1015125"/>
              </a:tblGrid>
              <a:tr h="4168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RF cable and connectors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$50.00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$50.00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474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Transceivers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2.4Ghz transceiver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$240.00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$240.00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474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Directional Antennas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2.4Ghz Antenna for long range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2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$40.00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$80.00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474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Omnidirectional Antennas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2.4Ghz Antenna short range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$20.00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$20.00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474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Ethernet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Ethernet lines and ports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$109.77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$109.77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168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4"/>
                        </a:rPr>
                        <a:t>Poster Board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$7.99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$7.99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474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Microchip ENC28J60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Ethernet chip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2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$2.93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$5.86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168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Total: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$1,610.21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/>
          <p:nvPr>
            <p:ph type="title"/>
          </p:nvPr>
        </p:nvSpPr>
        <p:spPr>
          <a:xfrm>
            <a:off x="2475150" y="2004600"/>
            <a:ext cx="4193700" cy="1134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>
                <a:latin typeface="PT Sans Narrow"/>
                <a:ea typeface="PT Sans Narrow"/>
                <a:cs typeface="PT Sans Narrow"/>
                <a:sym typeface="PT Sans Narrow"/>
              </a:rPr>
              <a:t>Schedule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0" name="Shape 350"/>
          <p:cNvGraphicFramePr/>
          <p:nvPr/>
        </p:nvGraphicFramePr>
        <p:xfrm>
          <a:off x="952500" y="132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{238FA718-FB51-44EE-B769-B66084A0C30C}</a:tableStyleId>
              </a:tblPr>
              <a:tblGrid>
                <a:gridCol w="3619500"/>
                <a:gridCol w="3619500"/>
              </a:tblGrid>
              <a:tr h="4316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Task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Duration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316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Product Description 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Sep. 1st - Sep. 8th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316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BabyBoard schematic assignment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Sep. 10th - Sep. 16th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316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BabyBoard Layout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Oct. 1st - Oct. 7th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2832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RRC Table, System Diagram and Level 1 FD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Oct. 8th - Oct. 14th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283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NSF Challenge Intent of application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Oct. 15th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316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Babyboard demos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Oct. 15th - Oct. 21st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316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Preliminary Design Review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Oct. 22nd - Oct. 28th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351" name="Shape 351"/>
          <p:cNvSpPr txBox="1"/>
          <p:nvPr>
            <p:ph idx="4294967295" type="title"/>
          </p:nvPr>
        </p:nvSpPr>
        <p:spPr>
          <a:xfrm>
            <a:off x="289200" y="0"/>
            <a:ext cx="8114400" cy="1041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chemeClr val="accent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Schedule</a:t>
            </a:r>
          </a:p>
        </p:txBody>
      </p:sp>
      <p:pic>
        <p:nvPicPr>
          <p:cNvPr id="352" name="Shape 352"/>
          <p:cNvPicPr preferRelativeResize="0"/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7672250" y="111500"/>
            <a:ext cx="1215900" cy="12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7" name="Shape 357"/>
          <p:cNvGraphicFramePr/>
          <p:nvPr/>
        </p:nvGraphicFramePr>
        <p:xfrm>
          <a:off x="952500" y="132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{238FA718-FB51-44EE-B769-B66084A0C30C}</a:tableStyleId>
              </a:tblPr>
              <a:tblGrid>
                <a:gridCol w="3619500"/>
                <a:gridCol w="3619500"/>
              </a:tblGrid>
              <a:tr h="4316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Task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Duration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316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PDR Documents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Oct. 29th - Nov. 2nd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316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Draft Proof of Concept Plan 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Nov. 5th - Nov. 11th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316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Testing the antenna, embedded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Nov. 12th - Nov. 18th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283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NSF Challenge project description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Nov. 15th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283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Battery power, embedded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Nov. 19th - Nov. 24th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316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Proof of Concept Demos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Dec. 5th - Dec. 14th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316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Critical design review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January, 2018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pic>
        <p:nvPicPr>
          <p:cNvPr id="358" name="Shape 358"/>
          <p:cNvPicPr preferRelativeResize="0"/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7672250" y="111500"/>
            <a:ext cx="1215900" cy="1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Shape 359"/>
          <p:cNvSpPr txBox="1"/>
          <p:nvPr>
            <p:ph idx="4294967295" type="title"/>
          </p:nvPr>
        </p:nvSpPr>
        <p:spPr>
          <a:xfrm>
            <a:off x="289200" y="0"/>
            <a:ext cx="8114400" cy="1041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chemeClr val="accent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Schedule cont.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>
            <p:ph type="title"/>
          </p:nvPr>
        </p:nvSpPr>
        <p:spPr>
          <a:xfrm>
            <a:off x="2475150" y="1089000"/>
            <a:ext cx="4193700" cy="2965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>
                <a:latin typeface="PT Sans Narrow"/>
                <a:ea typeface="PT Sans Narrow"/>
                <a:cs typeface="PT Sans Narrow"/>
                <a:sym typeface="PT Sans Narrow"/>
              </a:rPr>
              <a:t>Thank You!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6000">
                <a:latin typeface="PT Sans Narrow"/>
                <a:ea typeface="PT Sans Narrow"/>
                <a:cs typeface="PT Sans Narrow"/>
                <a:sym typeface="PT Sans Narrow"/>
              </a:rPr>
              <a:t>Q &amp; 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Shape 93"/>
          <p:cNvGraphicFramePr/>
          <p:nvPr/>
        </p:nvGraphicFramePr>
        <p:xfrm>
          <a:off x="446275" y="216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{238FA718-FB51-44EE-B769-B66084A0C30C}</a:tableStyleId>
              </a:tblPr>
              <a:tblGrid>
                <a:gridCol w="1992350"/>
                <a:gridCol w="1992350"/>
                <a:gridCol w="1992350"/>
                <a:gridCol w="1992350"/>
              </a:tblGrid>
              <a:tr h="514425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Hardware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Communication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Software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Housing</a:t>
                      </a:r>
                    </a:p>
                  </a:txBody>
                  <a:tcPr marT="91425" marB="91425" marR="91425" marL="91425"/>
                </a:tc>
              </a:tr>
              <a:tr h="15321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Weikang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Ian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Xucheng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Weikang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Ian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Alec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Regina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Linda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Alec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Regina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Linda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Xucheng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4" name="Shape 94"/>
          <p:cNvSpPr txBox="1"/>
          <p:nvPr>
            <p:ph idx="4294967295" type="title"/>
          </p:nvPr>
        </p:nvSpPr>
        <p:spPr>
          <a:xfrm>
            <a:off x="189800" y="282625"/>
            <a:ext cx="8114400" cy="1041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chemeClr val="accent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Division of Labor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1493700" y="1972950"/>
            <a:ext cx="6156600" cy="1197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Objective and Purpose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ctrTitle"/>
          </p:nvPr>
        </p:nvSpPr>
        <p:spPr>
          <a:xfrm>
            <a:off x="311700" y="285700"/>
            <a:ext cx="8520600" cy="1957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accent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Objective</a:t>
            </a:r>
          </a:p>
        </p:txBody>
      </p:sp>
      <p:sp>
        <p:nvSpPr>
          <p:cNvPr id="105" name="Shape 105"/>
          <p:cNvSpPr txBox="1"/>
          <p:nvPr>
            <p:ph idx="1" type="subTitle"/>
          </p:nvPr>
        </p:nvSpPr>
        <p:spPr>
          <a:xfrm>
            <a:off x="1095150" y="3232375"/>
            <a:ext cx="6953700" cy="73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</a:t>
            </a:r>
            <a:r>
              <a:rPr b="1" lang="en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reate a device to provide a Wi-Fi network during the aftermath of major disasters.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ctrTitle"/>
          </p:nvPr>
        </p:nvSpPr>
        <p:spPr>
          <a:xfrm>
            <a:off x="311700" y="894425"/>
            <a:ext cx="8520600" cy="1315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chemeClr val="accent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Purpose</a:t>
            </a:r>
          </a:p>
        </p:txBody>
      </p:sp>
      <p:sp>
        <p:nvSpPr>
          <p:cNvPr id="111" name="Shape 111"/>
          <p:cNvSpPr txBox="1"/>
          <p:nvPr>
            <p:ph idx="1" type="subTitle"/>
          </p:nvPr>
        </p:nvSpPr>
        <p:spPr>
          <a:xfrm>
            <a:off x="1420050" y="3165825"/>
            <a:ext cx="6303900" cy="1182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To provide rescue teams and victims a means of communication through a reliable emergency network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189800" y="282625"/>
            <a:ext cx="8114400" cy="104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chemeClr val="accent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What:</a:t>
            </a:r>
            <a:r>
              <a:rPr lang="en" sz="6000">
                <a:solidFill>
                  <a:schemeClr val="accent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</a:t>
            </a:r>
          </a:p>
        </p:txBody>
      </p:sp>
      <p:pic>
        <p:nvPicPr>
          <p:cNvPr descr="Clip Art is dead: re" id="117" name="Shape 117" title="Clip Art is dead: r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3125" y="2897750"/>
            <a:ext cx="2683800" cy="216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 txBox="1"/>
          <p:nvPr>
            <p:ph idx="4294967295" type="subTitle"/>
          </p:nvPr>
        </p:nvSpPr>
        <p:spPr>
          <a:xfrm>
            <a:off x="514800" y="1746600"/>
            <a:ext cx="8114400" cy="2880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Narrow"/>
            </a:pPr>
            <a:r>
              <a:rPr lang="en" sz="24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An emergency network - Gridless Wireless Network (G.W.N.)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Narrow"/>
            </a:pPr>
            <a:r>
              <a:rPr lang="en" sz="24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Easily and quickly deployed in the 72 hour period after disaster strikes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PT Sans Narrow"/>
            </a:pPr>
            <a:r>
              <a:rPr lang="en" sz="24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Maneuverable, shock-resistant, and waterproof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